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302" r:id="rId3"/>
    <p:sldId id="281" r:id="rId4"/>
    <p:sldId id="283" r:id="rId5"/>
    <p:sldId id="304" r:id="rId6"/>
    <p:sldId id="305" r:id="rId7"/>
    <p:sldId id="306" r:id="rId8"/>
    <p:sldId id="308" r:id="rId9"/>
    <p:sldId id="282" r:id="rId10"/>
    <p:sldId id="271" r:id="rId11"/>
    <p:sldId id="309" r:id="rId12"/>
    <p:sldId id="310" r:id="rId13"/>
    <p:sldId id="279" r:id="rId14"/>
    <p:sldId id="311" r:id="rId15"/>
    <p:sldId id="290" r:id="rId16"/>
    <p:sldId id="298" r:id="rId17"/>
    <p:sldId id="296" r:id="rId18"/>
    <p:sldId id="295" r:id="rId19"/>
    <p:sldId id="276" r:id="rId20"/>
    <p:sldId id="299" r:id="rId21"/>
    <p:sldId id="300" r:id="rId22"/>
    <p:sldId id="278" r:id="rId23"/>
    <p:sldId id="261" r:id="rId24"/>
  </p:sldIdLst>
  <p:sldSz cx="9907588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B14B026-B956-4179-AE34-059487825000}">
          <p14:sldIdLst>
            <p14:sldId id="256"/>
            <p14:sldId id="302"/>
          </p14:sldIdLst>
        </p14:section>
        <p14:section name="제목 없는 구역" id="{949F8C52-F916-4655-8B6D-3B42DCE0CEC1}">
          <p14:sldIdLst>
            <p14:sldId id="281"/>
            <p14:sldId id="283"/>
            <p14:sldId id="304"/>
            <p14:sldId id="305"/>
            <p14:sldId id="306"/>
            <p14:sldId id="308"/>
            <p14:sldId id="282"/>
            <p14:sldId id="271"/>
            <p14:sldId id="309"/>
            <p14:sldId id="310"/>
            <p14:sldId id="279"/>
            <p14:sldId id="311"/>
            <p14:sldId id="290"/>
            <p14:sldId id="298"/>
            <p14:sldId id="296"/>
            <p14:sldId id="295"/>
            <p14:sldId id="276"/>
            <p14:sldId id="299"/>
            <p14:sldId id="300"/>
            <p14:sldId id="278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7" pos="5627" userDrawn="1">
          <p15:clr>
            <a:srgbClr val="A4A3A4"/>
          </p15:clr>
        </p15:guide>
        <p15:guide id="8" pos="5706" userDrawn="1">
          <p15:clr>
            <a:srgbClr val="A4A3A4"/>
          </p15:clr>
        </p15:guide>
        <p15:guide id="9" orient="horz" pos="38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KOVICH ZLATA" initials="SZ" lastIdx="31" clrIdx="0">
    <p:extLst>
      <p:ext uri="{19B8F6BF-5375-455C-9EA6-DF929625EA0E}">
        <p15:presenceInfo xmlns:p15="http://schemas.microsoft.com/office/powerpoint/2012/main" userId="SALKOVICH ZLATA" providerId="None"/>
      </p:ext>
    </p:extLst>
  </p:cmAuthor>
  <p:cmAuthor id="2" name="박 태영" initials="박태" lastIdx="1" clrIdx="1">
    <p:extLst>
      <p:ext uri="{19B8F6BF-5375-455C-9EA6-DF929625EA0E}">
        <p15:presenceInfo xmlns:p15="http://schemas.microsoft.com/office/powerpoint/2012/main" userId="S::book186@handysoft.co.kr::9bb5277b-48a5-4760-87ea-df2c99fb98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F74"/>
    <a:srgbClr val="10438C"/>
    <a:srgbClr val="346ACE"/>
    <a:srgbClr val="032E6C"/>
    <a:srgbClr val="F6F6F9"/>
    <a:srgbClr val="93BFED"/>
    <a:srgbClr val="FF9900"/>
    <a:srgbClr val="FF7F1C"/>
    <a:srgbClr val="393939"/>
    <a:srgbClr val="5E5F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5" autoAdjust="0"/>
    <p:restoredTop sz="86977" autoAdjust="0"/>
  </p:normalViewPr>
  <p:slideViewPr>
    <p:cSldViewPr snapToGrid="0">
      <p:cViewPr varScale="1">
        <p:scale>
          <a:sx n="138" d="100"/>
          <a:sy n="138" d="100"/>
        </p:scale>
        <p:origin x="1932" y="126"/>
      </p:cViewPr>
      <p:guideLst>
        <p:guide pos="5627"/>
        <p:guide pos="5706"/>
        <p:guide orient="horz" pos="386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08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8693"/>
          </a:xfrm>
          <a:prstGeom prst="rect">
            <a:avLst/>
          </a:prstGeom>
        </p:spPr>
        <p:txBody>
          <a:bodyPr vert="horz" lIns="95690" tIns="47845" rIns="95690" bIns="4784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8693"/>
          </a:xfrm>
          <a:prstGeom prst="rect">
            <a:avLst/>
          </a:prstGeom>
        </p:spPr>
        <p:txBody>
          <a:bodyPr vert="horz" lIns="95690" tIns="47845" rIns="95690" bIns="47845" rtlCol="0"/>
          <a:lstStyle>
            <a:lvl1pPr algn="r">
              <a:defRPr sz="1300"/>
            </a:lvl1pPr>
          </a:lstStyle>
          <a:p>
            <a:fld id="{90CFA60F-A401-4959-90B1-1DB534DB6BF9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0" tIns="47845" rIns="95690" bIns="4784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5690" tIns="47845" rIns="95690" bIns="47845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786" cy="498692"/>
          </a:xfrm>
          <a:prstGeom prst="rect">
            <a:avLst/>
          </a:prstGeom>
        </p:spPr>
        <p:txBody>
          <a:bodyPr vert="horz" lIns="95690" tIns="47845" rIns="95690" bIns="4784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6" cy="498692"/>
          </a:xfrm>
          <a:prstGeom prst="rect">
            <a:avLst/>
          </a:prstGeom>
        </p:spPr>
        <p:txBody>
          <a:bodyPr vert="horz" lIns="95690" tIns="47845" rIns="95690" bIns="47845" rtlCol="0" anchor="b"/>
          <a:lstStyle>
            <a:lvl1pPr algn="r">
              <a:defRPr sz="1300"/>
            </a:lvl1pPr>
          </a:lstStyle>
          <a:p>
            <a:fld id="{3EA072D8-CC02-4E7A-BCCD-74423D3C9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84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7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38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https://www.thedailypost.kr/news/articleView.html?idxno=86529</a:t>
            </a:r>
          </a:p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https://www.getnews.co.kr/news/articleView.html?idxno=576890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80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https://cafe.naver.com/wlrshf22/1090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490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348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800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239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800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453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현재 핸디소프트는 </a:t>
            </a:r>
            <a:r>
              <a:rPr lang="en-US" altLang="ko-KR" dirty="0">
                <a:ea typeface="맑은 고딕"/>
              </a:rPr>
              <a:t>GW</a:t>
            </a:r>
            <a:r>
              <a:rPr lang="ko-KR" altLang="en-US" dirty="0">
                <a:ea typeface="맑은 고딕"/>
              </a:rPr>
              <a:t>시장 점유율 </a:t>
            </a:r>
            <a:r>
              <a:rPr lang="en-US" altLang="ko-KR" dirty="0">
                <a:ea typeface="맑은 고딕"/>
              </a:rPr>
              <a:t>1</a:t>
            </a:r>
            <a:r>
              <a:rPr lang="ko-KR" altLang="en-US" dirty="0">
                <a:ea typeface="맑은 고딕"/>
              </a:rPr>
              <a:t>위를 기록하고 있으며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수많은 고객사와 고객을 보유하고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또한</a:t>
            </a:r>
            <a:r>
              <a:rPr lang="en-US" altLang="ko-KR" dirty="0">
                <a:ea typeface="맑은 고딕"/>
              </a:rPr>
              <a:t>, 28</a:t>
            </a:r>
            <a:r>
              <a:rPr lang="ko-KR" altLang="en-US" dirty="0">
                <a:ea typeface="맑은 고딕"/>
              </a:rPr>
              <a:t>년이라는 엄청 긴 업력도 자랑하고 있는데요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핸디소프트의 기술력은 </a:t>
            </a:r>
            <a:r>
              <a:rPr lang="en-US" altLang="ko-KR" dirty="0">
                <a:ea typeface="맑은 고딕"/>
              </a:rPr>
              <a:t>Java, Spring, </a:t>
            </a:r>
            <a:r>
              <a:rPr lang="ko-KR" altLang="en-US" dirty="0">
                <a:ea typeface="맑은 고딕"/>
              </a:rPr>
              <a:t>전자 정부 프레임워크</a:t>
            </a:r>
            <a:r>
              <a:rPr lang="en-US" altLang="ko-KR" dirty="0">
                <a:ea typeface="맑은 고딕"/>
              </a:rPr>
              <a:t>, JSP, JS, </a:t>
            </a:r>
            <a:r>
              <a:rPr lang="ko-KR" altLang="en-US" dirty="0">
                <a:ea typeface="맑은 고딕"/>
              </a:rPr>
              <a:t>미들웨어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등등</a:t>
            </a:r>
            <a:r>
              <a:rPr lang="en-US" altLang="ko-KR" dirty="0">
                <a:ea typeface="맑은 고딕"/>
              </a:rPr>
              <a:t>..</a:t>
            </a:r>
          </a:p>
          <a:p>
            <a:r>
              <a:rPr lang="ko-KR" altLang="en-US" dirty="0">
                <a:ea typeface="맑은 고딕"/>
              </a:rPr>
              <a:t>웹 개발에 중점이 맞춰져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하지만 반대로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메타버스 플랫폼에 필요한 게임엔진 기술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화상채팅 솔루션 등등의 기술은 현재 가지고 있지 않습니다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348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41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85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예상매출 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손익 분기점 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en-US" altLang="ko-KR" dirty="0">
                <a:ea typeface="맑은 고딕"/>
              </a:rPr>
              <a:t>-&gt; </a:t>
            </a:r>
            <a:r>
              <a:rPr lang="en-US" altLang="ko-KR" dirty="0" err="1">
                <a:ea typeface="맑은 고딕"/>
              </a:rPr>
              <a:t>나는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모르니까</a:t>
            </a:r>
            <a:r>
              <a:rPr lang="en-US" altLang="ko-KR" dirty="0">
                <a:ea typeface="맑은 고딕"/>
              </a:rPr>
              <a:t>.. </a:t>
            </a:r>
            <a:r>
              <a:rPr lang="en-US" altLang="ko-KR" dirty="0" err="1">
                <a:ea typeface="맑은 고딕"/>
              </a:rPr>
              <a:t>메타버스</a:t>
            </a:r>
            <a:r>
              <a:rPr lang="en-US" altLang="ko-KR" dirty="0">
                <a:ea typeface="맑은 고딕"/>
              </a:rPr>
              <a:t> + </a:t>
            </a:r>
            <a:r>
              <a:rPr lang="en-US" altLang="ko-KR" dirty="0" err="1">
                <a:ea typeface="맑은 고딕"/>
              </a:rPr>
              <a:t>gw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사업할때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목표</a:t>
            </a:r>
            <a:r>
              <a:rPr lang="en-US" altLang="ko-KR" dirty="0">
                <a:ea typeface="맑은 고딕"/>
              </a:rPr>
              <a:t>?</a:t>
            </a:r>
          </a:p>
          <a:p>
            <a:r>
              <a:rPr lang="en-US" altLang="ko-KR" dirty="0">
                <a:ea typeface="맑은 고딕"/>
              </a:rPr>
              <a:t>-&gt; </a:t>
            </a:r>
            <a:r>
              <a:rPr lang="en-US" altLang="ko-KR" dirty="0" err="1">
                <a:ea typeface="맑은 고딕"/>
              </a:rPr>
              <a:t>메타</a:t>
            </a:r>
            <a:r>
              <a:rPr lang="en-US" altLang="ko-KR" dirty="0">
                <a:ea typeface="맑은 고딕"/>
              </a:rPr>
              <a:t> + </a:t>
            </a:r>
            <a:r>
              <a:rPr lang="en-US" altLang="ko-KR" dirty="0" err="1">
                <a:ea typeface="맑은 고딕"/>
              </a:rPr>
              <a:t>gw를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어떻게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구현할것인지정도</a:t>
            </a:r>
            <a:r>
              <a:rPr lang="en-US" altLang="ko-KR" dirty="0">
                <a:ea typeface="맑은 고딕"/>
              </a:rPr>
              <a:t>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3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26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단기 </a:t>
            </a:r>
            <a:r>
              <a:rPr lang="en-US" altLang="ko-KR" dirty="0"/>
              <a:t>(6m ~ 1y)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중기 </a:t>
            </a:r>
            <a:r>
              <a:rPr lang="en-US" altLang="ko-KR" dirty="0"/>
              <a:t>(1y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2y)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장기 </a:t>
            </a:r>
            <a:r>
              <a:rPr lang="en-US" altLang="ko-KR" dirty="0"/>
              <a:t>(3y ~)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793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단기 </a:t>
            </a:r>
            <a:r>
              <a:rPr lang="en-US" altLang="ko-KR" dirty="0"/>
              <a:t>(6m ~ 1y)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중기 </a:t>
            </a:r>
            <a:r>
              <a:rPr lang="en-US" altLang="ko-KR" dirty="0"/>
              <a:t>(1y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2y)</a:t>
            </a:r>
          </a:p>
          <a:p>
            <a:pPr marL="228600" indent="-228600">
              <a:buAutoNum type="arabicParenR"/>
            </a:pPr>
            <a:r>
              <a:rPr lang="ko-KR" altLang="en-US" dirty="0"/>
              <a:t>장기 </a:t>
            </a:r>
            <a:r>
              <a:rPr lang="en-US" altLang="ko-KR" dirty="0"/>
              <a:t>(3y ~)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828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인력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자원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기술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투자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부서협조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388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90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http://www.thescoop.co.kr/news/articleView.html?idxno=53693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81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201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77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736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http://www.datasom.co.kr/news/articleView.html?idxno=121633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74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https://newsis.com/view/?id=NISX20220304_0001781996&amp;cID=13001&amp;pID=13000</a:t>
            </a:r>
          </a:p>
          <a:p>
            <a:endParaRPr lang="en-US" altLang="ko-KR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맑은고딕"/>
              </a:rPr>
              <a:t>신입 구직자들은 취업 성공에 자신감을 내보이는 가장 큰 이유는 ‘취업 목표가 분명하기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맑은고딕"/>
              </a:rPr>
              <a:t>때문’이라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고딕"/>
              </a:rPr>
              <a:t> 답했다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맑은고딕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169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https://www.hellot.net/news/article.html?no=66575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5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88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979712" y="2280062"/>
            <a:ext cx="242256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00" spc="-100" baseline="0" dirty="0">
                <a:solidFill>
                  <a:srgbClr val="052F74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Contents</a:t>
            </a:r>
            <a:endParaRPr lang="ko-KR" altLang="en-US" sz="4100" spc="-100" baseline="0" dirty="0">
              <a:solidFill>
                <a:srgbClr val="052F74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25232" y="2830285"/>
            <a:ext cx="2422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40" baseline="0" dirty="0">
                <a:solidFill>
                  <a:srgbClr val="AEAEA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HANDYSOFT 2018 IR BOOK     </a:t>
            </a:r>
            <a:r>
              <a:rPr lang="ko-KR" altLang="en-US" sz="1000" spc="-40" baseline="0" dirty="0" err="1">
                <a:solidFill>
                  <a:srgbClr val="AEAEA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목차안내</a:t>
            </a:r>
            <a:endParaRPr lang="ko-KR" altLang="en-US" sz="1000" spc="-40" baseline="0" dirty="0">
              <a:solidFill>
                <a:srgbClr val="AEAEAE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671944" y="2891642"/>
            <a:ext cx="0" cy="1116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55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pos="69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00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pos="33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16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세로 제목 및 텍스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91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63" r:id="rId4"/>
    <p:sldLayoutId id="2147483675" r:id="rId5"/>
    <p:sldLayoutId id="2147483673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8512" y="5866342"/>
            <a:ext cx="22471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핸디소프트</a:t>
            </a:r>
            <a:endParaRPr lang="ko-KR" altLang="en-US" sz="17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089" y="5835564"/>
            <a:ext cx="29075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i="1" spc="-80" dirty="0">
                <a:solidFill>
                  <a:srgbClr val="AEAEAE"/>
                </a:solidFill>
                <a:latin typeface="+mj-lt"/>
                <a:ea typeface="맑은 고딕" panose="020B0503020000020004" pitchFamily="50" charset="-127"/>
              </a:rPr>
              <a:t>Working Smart, Living Smart</a:t>
            </a:r>
            <a:endParaRPr lang="ko-KR" altLang="en-US" sz="1900" i="1" spc="-80" dirty="0">
              <a:solidFill>
                <a:srgbClr val="AEAEAE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2A210-70E1-4B8A-AC63-EF0D83C5C685}"/>
              </a:ext>
            </a:extLst>
          </p:cNvPr>
          <p:cNvSpPr txBox="1"/>
          <p:nvPr/>
        </p:nvSpPr>
        <p:spPr>
          <a:xfrm>
            <a:off x="8065882" y="5399247"/>
            <a:ext cx="184170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altLang="ko-KR" sz="1600" b="1" spc="-1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TFT</a:t>
            </a:r>
            <a:endParaRPr lang="ko-KR" altLang="en-US" sz="16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FF57D-5645-4688-808E-266BE47498A0}"/>
              </a:ext>
            </a:extLst>
          </p:cNvPr>
          <p:cNvSpPr txBox="1"/>
          <p:nvPr/>
        </p:nvSpPr>
        <p:spPr>
          <a:xfrm>
            <a:off x="667621" y="837249"/>
            <a:ext cx="7754396" cy="3391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메타버스 </a:t>
            </a:r>
            <a:r>
              <a:rPr lang="en-US" altLang="ko-KR" sz="4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TFT</a:t>
            </a:r>
          </a:p>
          <a:p>
            <a:pPr>
              <a:lnSpc>
                <a:spcPct val="150000"/>
              </a:lnSpc>
            </a:pPr>
            <a:endParaRPr lang="en-US" altLang="ko-KR" sz="6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Horse Racing, The </a:t>
            </a:r>
            <a:r>
              <a:rPr lang="en-US" altLang="ko-KR" sz="2400" b="1" spc="-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Ruf</a:t>
            </a: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Metaverse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Social Metaverse Service (SMS) on Metaverse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원페이지 </a:t>
            </a:r>
            <a:r>
              <a:rPr lang="ko-KR" altLang="en-US" sz="2400" b="1" spc="-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협업툴</a:t>
            </a:r>
            <a:endParaRPr lang="en-US" altLang="ko-KR" sz="24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Metaverse Recruiting</a:t>
            </a:r>
          </a:p>
        </p:txBody>
      </p:sp>
    </p:spTree>
    <p:extLst>
      <p:ext uri="{BB962C8B-B14F-4D97-AF65-F5344CB8AC3E}">
        <p14:creationId xmlns:p14="http://schemas.microsoft.com/office/powerpoint/2010/main" val="1665841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10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448828-BE92-4094-8550-750226CAC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5" y="1397620"/>
            <a:ext cx="5667375" cy="3324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6FA515-00D8-4C14-8FD7-8AFD67354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043" y="3059732"/>
            <a:ext cx="5481225" cy="306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0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11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773A32F-C350-4417-BEA7-E61B7472E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20" y="923152"/>
            <a:ext cx="65532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FC52682-1695-4077-8127-73154BF59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660" y="3111223"/>
            <a:ext cx="6562725" cy="31908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8B4788-EBBA-47C7-86C0-05984316A989}"/>
              </a:ext>
            </a:extLst>
          </p:cNvPr>
          <p:cNvSpPr/>
          <p:nvPr/>
        </p:nvSpPr>
        <p:spPr>
          <a:xfrm>
            <a:off x="2693352" y="3111223"/>
            <a:ext cx="5796130" cy="228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FEE8F5-05D1-44F6-9EAD-F7DA53CADAE4}"/>
              </a:ext>
            </a:extLst>
          </p:cNvPr>
          <p:cNvSpPr/>
          <p:nvPr/>
        </p:nvSpPr>
        <p:spPr>
          <a:xfrm>
            <a:off x="2693351" y="4094008"/>
            <a:ext cx="6551033" cy="506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AA9BE4-A91F-40A7-86F8-F69AC49770AC}"/>
              </a:ext>
            </a:extLst>
          </p:cNvPr>
          <p:cNvSpPr/>
          <p:nvPr/>
        </p:nvSpPr>
        <p:spPr>
          <a:xfrm>
            <a:off x="2693351" y="5441544"/>
            <a:ext cx="6551033" cy="737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2157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8163629" y="6267165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12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49B120-AF12-4239-B9D9-BADF2558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62" y="611109"/>
            <a:ext cx="6056264" cy="7976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A40452-EFF9-412C-B69A-8E847B965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661" y="1408728"/>
            <a:ext cx="6056263" cy="11191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45E3BB-4E10-4AB0-80EF-DD312BC9B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661" y="2527897"/>
            <a:ext cx="6055252" cy="12930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A4609D-4DA7-4B68-A8C3-6F219EDF7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650" y="3820908"/>
            <a:ext cx="6055252" cy="16250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44E782-B007-45C6-8AED-CBB6F4E83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3639" y="5446005"/>
            <a:ext cx="6055252" cy="8116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9155036-5096-4B98-BF0F-979C056E14A3}"/>
              </a:ext>
            </a:extLst>
          </p:cNvPr>
          <p:cNvSpPr/>
          <p:nvPr/>
        </p:nvSpPr>
        <p:spPr>
          <a:xfrm>
            <a:off x="5706059" y="902801"/>
            <a:ext cx="1657267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51B162-3CB0-4515-AA62-CC2A65F07953}"/>
              </a:ext>
            </a:extLst>
          </p:cNvPr>
          <p:cNvSpPr/>
          <p:nvPr/>
        </p:nvSpPr>
        <p:spPr>
          <a:xfrm>
            <a:off x="2096585" y="2282489"/>
            <a:ext cx="3534194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8D732A-2F26-4364-BA9E-01479E88C86E}"/>
              </a:ext>
            </a:extLst>
          </p:cNvPr>
          <p:cNvSpPr/>
          <p:nvPr/>
        </p:nvSpPr>
        <p:spPr>
          <a:xfrm>
            <a:off x="3946358" y="3370226"/>
            <a:ext cx="2964582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852E95-3DA6-4420-BD02-88BE626F6934}"/>
              </a:ext>
            </a:extLst>
          </p:cNvPr>
          <p:cNvSpPr/>
          <p:nvPr/>
        </p:nvSpPr>
        <p:spPr>
          <a:xfrm>
            <a:off x="2096584" y="4092523"/>
            <a:ext cx="4044333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9F5CEA-F1A1-4117-B894-CB3398D90769}"/>
              </a:ext>
            </a:extLst>
          </p:cNvPr>
          <p:cNvSpPr/>
          <p:nvPr/>
        </p:nvSpPr>
        <p:spPr>
          <a:xfrm>
            <a:off x="2096583" y="5686827"/>
            <a:ext cx="4746979" cy="268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672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Ⅱ.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시장분석 </a:t>
            </a: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–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시장현황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13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853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Ⅱ.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시장분석 </a:t>
            </a: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–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경쟁사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14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A66139-827B-4605-8F50-A4B52FD0F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97" y="1155582"/>
            <a:ext cx="3699840" cy="12469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48F2AA-DC03-45E8-ADB4-70B95BF24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97" y="2605186"/>
            <a:ext cx="3666281" cy="12304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431CFB-DE30-4EA0-8982-4FEE3F92B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97" y="4036783"/>
            <a:ext cx="3666280" cy="14936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E09BA0-58AA-4446-9C99-14086FBE453C}"/>
              </a:ext>
            </a:extLst>
          </p:cNvPr>
          <p:cNvSpPr txBox="1"/>
          <p:nvPr/>
        </p:nvSpPr>
        <p:spPr>
          <a:xfrm>
            <a:off x="4800600" y="1814945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사람인</a:t>
            </a:r>
            <a:r>
              <a:rPr lang="en-US" altLang="ko-KR" dirty="0"/>
              <a:t>, </a:t>
            </a:r>
            <a:r>
              <a:rPr lang="ko-KR" altLang="en-US" dirty="0" err="1"/>
              <a:t>잡코리아</a:t>
            </a:r>
            <a:r>
              <a:rPr lang="en-US" altLang="ko-KR" dirty="0"/>
              <a:t>, </a:t>
            </a:r>
            <a:r>
              <a:rPr lang="ko-KR" altLang="en-US" dirty="0" err="1"/>
              <a:t>점핏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원티드</a:t>
            </a:r>
            <a:r>
              <a:rPr lang="en-US" altLang="ko-KR"/>
              <a:t>,</a:t>
            </a:r>
            <a:r>
              <a:rPr lang="ko-KR" altLang="en-US"/>
              <a:t> 로켓펀치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35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Ⅱ.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시장분석 </a:t>
            </a: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–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경쟁사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15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070020-592D-42F0-B67B-38E42FF64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09" y="4037699"/>
            <a:ext cx="3201384" cy="6979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7D8B98-0A13-401C-8B3A-3B3F056D6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09" y="1646722"/>
            <a:ext cx="2443071" cy="20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56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맑은 고딕"/>
                <a:ea typeface="맑은 고딕"/>
              </a:rPr>
              <a:t>Ⅱ. </a:t>
            </a:r>
            <a:r>
              <a:rPr lang="ko-KR" altLang="en-US" sz="2000" b="1" spc="-150" dirty="0">
                <a:solidFill>
                  <a:srgbClr val="10438C"/>
                </a:solidFill>
                <a:latin typeface="맑은 고딕"/>
                <a:ea typeface="맑은 고딕"/>
              </a:rPr>
              <a:t>시장분석 </a:t>
            </a:r>
            <a:r>
              <a:rPr lang="en-US" altLang="ko-KR" sz="2000" b="1" spc="-150" dirty="0">
                <a:solidFill>
                  <a:srgbClr val="10438C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000" b="1" spc="-150">
                <a:solidFill>
                  <a:srgbClr val="10438C"/>
                </a:solidFill>
                <a:latin typeface="맑은 고딕"/>
                <a:ea typeface="맑은 고딕"/>
              </a:rPr>
              <a:t>당사현황</a:t>
            </a:r>
            <a:endParaRPr lang="en-US" altLang="ko-KR" sz="2000" b="1" spc="-150" dirty="0">
              <a:solidFill>
                <a:srgbClr val="10438C"/>
              </a:solidFill>
              <a:latin typeface="맑은 고딕"/>
              <a:ea typeface="맑은 고딕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16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81CB0B-1A8A-40B0-92BE-6620935E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862519"/>
            <a:ext cx="8529551" cy="25664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CBBE62-B703-4A33-A3B0-66E5F0ABD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18" y="3670970"/>
            <a:ext cx="1276584" cy="17514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0EA5D1-57B3-48A1-9A98-39976C49E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902" y="3666399"/>
            <a:ext cx="4752975" cy="13525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5FCD72-BAD8-4123-BCD3-3EC15959F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550" y="3797025"/>
            <a:ext cx="2933979" cy="13078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9F2DE4-DEFC-4267-A9CA-6ECAEC1F5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258" y="4656001"/>
            <a:ext cx="1796278" cy="17514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1DCC3B-E94E-4EE4-8A9F-6EDC2E51D1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5756" y="5254441"/>
            <a:ext cx="3306088" cy="10189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FBDDF1-73A1-468A-8BEE-05DFA31482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6106" y="4656001"/>
            <a:ext cx="1547813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17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5F2086-0D8E-4236-8605-52D6B956A210}"/>
              </a:ext>
            </a:extLst>
          </p:cNvPr>
          <p:cNvSpPr txBox="1"/>
          <p:nvPr/>
        </p:nvSpPr>
        <p:spPr>
          <a:xfrm>
            <a:off x="306065" y="673767"/>
            <a:ext cx="91651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메타버스를 통해 구직 희망자가 해당 회사에 대한 사무환경과 기업문화에 대한 가상체험 서비스 제공</a:t>
            </a:r>
            <a:endParaRPr lang="ko-KR" altLang="en-US" sz="16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가급적 실제 사무환경과 유사하게 조성하고 공개 가능한 범위내에서 실제 가능한 업무들의 경험하도록 함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체험 서비스를 통해 구직자가 만족했던 업종과 사무 환경을 분석하여 </a:t>
            </a:r>
            <a:r>
              <a:rPr lang="ko-KR" altLang="en-US" sz="1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채용사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고객들에게 환경 개선에 필요한 데이터를 제공하고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컨설팅 서비스 제공</a:t>
            </a:r>
            <a:endParaRPr lang="ko-KR" altLang="en-US" sz="16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 단순하게 있었던 메타버스 채용박람회 같은 수준을 떠나 구직자가 체험을 통해 기업 정보를 얻고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기업사도 구직자들의 수준과 니즈를 파악할 수 있다는 장점을 얻을 수 있음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4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구름 1">
            <a:extLst>
              <a:ext uri="{FF2B5EF4-FFF2-40B4-BE49-F238E27FC236}">
                <a16:creationId xmlns:a16="http://schemas.microsoft.com/office/drawing/2014/main" id="{FBED71F4-63F2-4C2A-89BC-D69FDBA149F8}"/>
              </a:ext>
            </a:extLst>
          </p:cNvPr>
          <p:cNvSpPr/>
          <p:nvPr/>
        </p:nvSpPr>
        <p:spPr>
          <a:xfrm>
            <a:off x="0" y="494494"/>
            <a:ext cx="9907588" cy="588090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18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63BD9DB-8B25-4E33-87A7-93DE5ADFA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460" y="2062906"/>
            <a:ext cx="1299335" cy="349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원통 21">
            <a:extLst>
              <a:ext uri="{FF2B5EF4-FFF2-40B4-BE49-F238E27FC236}">
                <a16:creationId xmlns:a16="http://schemas.microsoft.com/office/drawing/2014/main" id="{365F8195-A1E8-4DAD-A72E-B9BFB541DDEB}"/>
              </a:ext>
            </a:extLst>
          </p:cNvPr>
          <p:cNvSpPr/>
          <p:nvPr/>
        </p:nvSpPr>
        <p:spPr>
          <a:xfrm>
            <a:off x="8431822" y="3457503"/>
            <a:ext cx="806633" cy="784990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7BEECA-B6F0-4945-81EA-718E28757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05" y="2100383"/>
            <a:ext cx="3097856" cy="207139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44D47E-BE68-4E90-A489-B80764517F1D}"/>
              </a:ext>
            </a:extLst>
          </p:cNvPr>
          <p:cNvSpPr/>
          <p:nvPr/>
        </p:nvSpPr>
        <p:spPr>
          <a:xfrm>
            <a:off x="8091460" y="1379060"/>
            <a:ext cx="1299335" cy="335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 H O M 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8FE567-2E8E-47C6-9491-21571727793D}"/>
              </a:ext>
            </a:extLst>
          </p:cNvPr>
          <p:cNvSpPr/>
          <p:nvPr/>
        </p:nvSpPr>
        <p:spPr>
          <a:xfrm>
            <a:off x="8091460" y="2813078"/>
            <a:ext cx="1299336" cy="33546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RM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7620D29-1078-4BB4-9317-01925F93C642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711722" y="1546790"/>
            <a:ext cx="1379738" cy="101179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1AB6753-EE49-400D-A4BF-A9EC35ADD01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701794" y="2237477"/>
            <a:ext cx="1389666" cy="76046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886429C-D80E-4079-BE9B-27114017A0CA}"/>
              </a:ext>
            </a:extLst>
          </p:cNvPr>
          <p:cNvCxnSpPr>
            <a:cxnSpLocks/>
          </p:cNvCxnSpPr>
          <p:nvPr/>
        </p:nvCxnSpPr>
        <p:spPr>
          <a:xfrm flipV="1">
            <a:off x="6711722" y="3059056"/>
            <a:ext cx="1418431" cy="31578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A8E120F-582D-41F0-873E-4A8C2A2E5912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6711722" y="3667758"/>
            <a:ext cx="1720100" cy="18224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CE9671C-2BBA-40B6-A0EA-1C97F4451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794" y="2188593"/>
            <a:ext cx="2641234" cy="2003292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64B3C00-791E-4B27-83E6-C2BFB6E0185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11402" y="3190239"/>
            <a:ext cx="679392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15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19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C503EA-93DC-411B-842E-6A7E8FF36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79" y="494494"/>
            <a:ext cx="8862549" cy="59259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77B583-EF1C-4FE4-82FF-146764B8E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523875"/>
            <a:ext cx="5309394" cy="41247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809773-364C-456A-AE7F-ABE9A2D1B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962" y="1188230"/>
            <a:ext cx="5044046" cy="42381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15044F-B04D-4001-87A9-3D2C33E6D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660" y="2023371"/>
            <a:ext cx="5044047" cy="38974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25EFE4-0F7E-4505-8497-A836B60B0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7679" y="2749462"/>
            <a:ext cx="5044047" cy="35846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8B242F1-7719-4C42-BF38-FD0BD003AFA4}"/>
              </a:ext>
            </a:extLst>
          </p:cNvPr>
          <p:cNvSpPr/>
          <p:nvPr/>
        </p:nvSpPr>
        <p:spPr>
          <a:xfrm>
            <a:off x="553480" y="1188231"/>
            <a:ext cx="545306" cy="384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A05F2B-BAEF-449F-9765-BFEE4CD1A528}"/>
              </a:ext>
            </a:extLst>
          </p:cNvPr>
          <p:cNvSpPr/>
          <p:nvPr/>
        </p:nvSpPr>
        <p:spPr>
          <a:xfrm>
            <a:off x="551051" y="1594932"/>
            <a:ext cx="545306" cy="384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950912-5BB0-4C43-92C6-A5848F5BF49A}"/>
              </a:ext>
            </a:extLst>
          </p:cNvPr>
          <p:cNvSpPr/>
          <p:nvPr/>
        </p:nvSpPr>
        <p:spPr>
          <a:xfrm>
            <a:off x="554345" y="1979862"/>
            <a:ext cx="545306" cy="384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3A6FB9-9BD0-4F95-8AEB-088F3F9166CD}"/>
              </a:ext>
            </a:extLst>
          </p:cNvPr>
          <p:cNvSpPr/>
          <p:nvPr/>
        </p:nvSpPr>
        <p:spPr>
          <a:xfrm>
            <a:off x="551051" y="2393762"/>
            <a:ext cx="545306" cy="384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29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250"/>
                            </p:stCondLst>
                            <p:childTnLst>
                              <p:par>
                                <p:cTn id="28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75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4" grpId="0" animBg="1"/>
      <p:bldP spid="14" grpId="1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65291" y="3088153"/>
            <a:ext cx="2553269" cy="23411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검토배경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시장분석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C8E01B-7624-4201-A86B-F4C4B548073E}"/>
              </a:ext>
            </a:extLst>
          </p:cNvPr>
          <p:cNvSpPr/>
          <p:nvPr/>
        </p:nvSpPr>
        <p:spPr>
          <a:xfrm>
            <a:off x="1111250" y="2870200"/>
            <a:ext cx="2216150" cy="254000"/>
          </a:xfrm>
          <a:prstGeom prst="rect">
            <a:avLst/>
          </a:prstGeom>
          <a:solidFill>
            <a:srgbClr val="F6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57A6C-FF96-49BD-BBC4-3F4714C377BA}"/>
              </a:ext>
            </a:extLst>
          </p:cNvPr>
          <p:cNvSpPr txBox="1"/>
          <p:nvPr/>
        </p:nvSpPr>
        <p:spPr>
          <a:xfrm>
            <a:off x="621531" y="1428693"/>
            <a:ext cx="3195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0" dirty="0">
                <a:solidFill>
                  <a:srgbClr val="052F74"/>
                </a:solidFill>
                <a:latin typeface="맑은 고딕"/>
                <a:ea typeface="맑은 고딕"/>
              </a:rPr>
              <a:t>Metaverse Recruiting</a:t>
            </a:r>
            <a:endParaRPr lang="ko-KR" altLang="en-US" sz="2400" dirty="0">
              <a:solidFill>
                <a:srgbClr val="052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40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Ⅳ.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계획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20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93799-288A-43EA-99FC-9BA90CE45CB1}"/>
              </a:ext>
            </a:extLst>
          </p:cNvPr>
          <p:cNvSpPr txBox="1"/>
          <p:nvPr/>
        </p:nvSpPr>
        <p:spPr>
          <a:xfrm>
            <a:off x="3163896" y="684173"/>
            <a:ext cx="3579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안</a:t>
            </a:r>
            <a:r>
              <a:rPr lang="en-US" altLang="ko-KR" b="1" dirty="0"/>
              <a:t>)  </a:t>
            </a:r>
            <a:r>
              <a:rPr lang="ko-KR" altLang="en-US" b="1" dirty="0"/>
              <a:t>메타버스 구현 후 </a:t>
            </a:r>
            <a:r>
              <a:rPr lang="en-US" altLang="ko-KR" b="1" dirty="0"/>
              <a:t>GW</a:t>
            </a:r>
            <a:r>
              <a:rPr lang="ko-KR" altLang="en-US" b="1" dirty="0"/>
              <a:t> 연동</a:t>
            </a:r>
            <a:endParaRPr lang="en-US" altLang="ko-KR" b="1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4E19FA7-015F-4AE8-93ED-950C47D91175}"/>
              </a:ext>
            </a:extLst>
          </p:cNvPr>
          <p:cNvGrpSpPr/>
          <p:nvPr/>
        </p:nvGrpSpPr>
        <p:grpSpPr>
          <a:xfrm>
            <a:off x="0" y="2037169"/>
            <a:ext cx="9940505" cy="2557982"/>
            <a:chOff x="0" y="2037169"/>
            <a:chExt cx="9940505" cy="2557982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1B24D48-0521-4C14-9EB9-C8FE2B79FA78}"/>
                </a:ext>
              </a:extLst>
            </p:cNvPr>
            <p:cNvCxnSpPr/>
            <p:nvPr/>
          </p:nvCxnSpPr>
          <p:spPr>
            <a:xfrm>
              <a:off x="0" y="3429000"/>
              <a:ext cx="9907588" cy="0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0D550C2-E6B1-419E-8704-2E2A547F780C}"/>
                </a:ext>
              </a:extLst>
            </p:cNvPr>
            <p:cNvSpPr/>
            <p:nvPr/>
          </p:nvSpPr>
          <p:spPr>
            <a:xfrm>
              <a:off x="891415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54AAE0F-4CD7-4F07-9ED3-ADF7D6F38D60}"/>
                </a:ext>
              </a:extLst>
            </p:cNvPr>
            <p:cNvSpPr/>
            <p:nvPr/>
          </p:nvSpPr>
          <p:spPr>
            <a:xfrm>
              <a:off x="3023138" y="3270177"/>
              <a:ext cx="305983" cy="3021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6FF492B-67D2-47D5-A6D9-005372A26D9B}"/>
                </a:ext>
              </a:extLst>
            </p:cNvPr>
            <p:cNvCxnSpPr>
              <a:cxnSpLocks/>
            </p:cNvCxnSpPr>
            <p:nvPr/>
          </p:nvCxnSpPr>
          <p:spPr>
            <a:xfrm>
              <a:off x="9661556" y="3131741"/>
              <a:ext cx="246032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6FD0759-14C0-4580-9323-D2D61A97D2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639" y="3392784"/>
              <a:ext cx="311866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65" name="그래픽 64" descr="기어가는 윤곽선">
              <a:extLst>
                <a:ext uri="{FF2B5EF4-FFF2-40B4-BE49-F238E27FC236}">
                  <a16:creationId xmlns:a16="http://schemas.microsoft.com/office/drawing/2014/main" id="{94216E98-922B-415A-8651-EB88F2C5B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7170" y="3107952"/>
              <a:ext cx="637562" cy="637562"/>
            </a:xfrm>
            <a:prstGeom prst="rect">
              <a:avLst/>
            </a:prstGeom>
          </p:spPr>
        </p:pic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F5BC1BD-FC09-4AE3-ABE9-4609A29AB844}"/>
                </a:ext>
              </a:extLst>
            </p:cNvPr>
            <p:cNvSpPr/>
            <p:nvPr/>
          </p:nvSpPr>
          <p:spPr>
            <a:xfrm>
              <a:off x="6678942" y="3267544"/>
              <a:ext cx="305983" cy="3021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3108BC3F-8770-4157-8CD6-8FA8DBC95C8A}"/>
                </a:ext>
              </a:extLst>
            </p:cNvPr>
            <p:cNvSpPr/>
            <p:nvPr/>
          </p:nvSpPr>
          <p:spPr>
            <a:xfrm>
              <a:off x="4653666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D683227-B11B-4216-9452-476596D250BD}"/>
                </a:ext>
              </a:extLst>
            </p:cNvPr>
            <p:cNvSpPr/>
            <p:nvPr/>
          </p:nvSpPr>
          <p:spPr>
            <a:xfrm>
              <a:off x="8208995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래픽 68" descr="걷기 윤곽선">
              <a:extLst>
                <a:ext uri="{FF2B5EF4-FFF2-40B4-BE49-F238E27FC236}">
                  <a16:creationId xmlns:a16="http://schemas.microsoft.com/office/drawing/2014/main" id="{94D4A873-7775-44C4-A3D1-75F5CB569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38474" y="3099842"/>
              <a:ext cx="637562" cy="637562"/>
            </a:xfrm>
            <a:prstGeom prst="rect">
              <a:avLst/>
            </a:prstGeom>
          </p:spPr>
        </p:pic>
        <p:pic>
          <p:nvPicPr>
            <p:cNvPr id="70" name="그래픽 69" descr="실행 윤곽선">
              <a:extLst>
                <a:ext uri="{FF2B5EF4-FFF2-40B4-BE49-F238E27FC236}">
                  <a16:creationId xmlns:a16="http://schemas.microsoft.com/office/drawing/2014/main" id="{29FE5424-420F-42CC-88E6-12C4D4F12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90840" y="3116209"/>
              <a:ext cx="643485" cy="643485"/>
            </a:xfrm>
            <a:prstGeom prst="rect">
              <a:avLst/>
            </a:prstGeom>
          </p:spPr>
        </p:pic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9BADB7D3-955B-4AEE-BD81-5201BE0F6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3469" y="2344848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25BD20DD-B5AF-42A6-AEC7-F4C6A5C397CE}"/>
                </a:ext>
              </a:extLst>
            </p:cNvPr>
            <p:cNvCxnSpPr>
              <a:stCxn id="62" idx="4"/>
            </p:cNvCxnSpPr>
            <p:nvPr/>
          </p:nvCxnSpPr>
          <p:spPr>
            <a:xfrm flipH="1">
              <a:off x="3176129" y="3572335"/>
              <a:ext cx="1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B8C78FE-B535-4960-B353-C6A01AD0C48F}"/>
                </a:ext>
              </a:extLst>
            </p:cNvPr>
            <p:cNvCxnSpPr>
              <a:stCxn id="67" idx="0"/>
            </p:cNvCxnSpPr>
            <p:nvPr/>
          </p:nvCxnSpPr>
          <p:spPr>
            <a:xfrm flipV="1">
              <a:off x="5057255" y="2344848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9FCAA315-4ED9-4F50-B951-C00F8DD496CF}"/>
                </a:ext>
              </a:extLst>
            </p:cNvPr>
            <p:cNvCxnSpPr>
              <a:stCxn id="68" idx="0"/>
            </p:cNvCxnSpPr>
            <p:nvPr/>
          </p:nvCxnSpPr>
          <p:spPr>
            <a:xfrm flipH="1" flipV="1">
              <a:off x="8612583" y="2344848"/>
              <a:ext cx="1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0814D573-EBAA-4271-8A40-8C97C07D0F1D}"/>
                </a:ext>
              </a:extLst>
            </p:cNvPr>
            <p:cNvCxnSpPr>
              <a:cxnSpLocks/>
              <a:stCxn id="66" idx="4"/>
            </p:cNvCxnSpPr>
            <p:nvPr/>
          </p:nvCxnSpPr>
          <p:spPr>
            <a:xfrm>
              <a:off x="6831934" y="3569703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0A41E2D-30E2-4BD8-8B7F-D539EDFBA4B7}"/>
                </a:ext>
              </a:extLst>
            </p:cNvPr>
            <p:cNvSpPr txBox="1"/>
            <p:nvPr/>
          </p:nvSpPr>
          <p:spPr>
            <a:xfrm>
              <a:off x="199018" y="3916605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단기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(6M ~ 1Y)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221A91F-DCAD-4BC4-A1B2-F1A15584BFE5}"/>
                </a:ext>
              </a:extLst>
            </p:cNvPr>
            <p:cNvSpPr txBox="1"/>
            <p:nvPr/>
          </p:nvSpPr>
          <p:spPr>
            <a:xfrm>
              <a:off x="3942804" y="3930325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중기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(1Y ~ 2Y)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0C23BAA-F670-4ADB-96E5-10456F1B20E1}"/>
                </a:ext>
              </a:extLst>
            </p:cNvPr>
            <p:cNvSpPr txBox="1"/>
            <p:nvPr/>
          </p:nvSpPr>
          <p:spPr>
            <a:xfrm>
              <a:off x="7498131" y="3948820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장기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(3Y ~ 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4C40D52-3F42-4336-B4D0-B283FE645DB6}"/>
                </a:ext>
              </a:extLst>
            </p:cNvPr>
            <p:cNvSpPr txBox="1"/>
            <p:nvPr/>
          </p:nvSpPr>
          <p:spPr>
            <a:xfrm>
              <a:off x="289632" y="2039794"/>
              <a:ext cx="2047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메타버스팀 신설 및 인력채용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8917902-8FDE-4A69-A623-E8B5B0671962}"/>
                </a:ext>
              </a:extLst>
            </p:cNvPr>
            <p:cNvSpPr txBox="1"/>
            <p:nvPr/>
          </p:nvSpPr>
          <p:spPr>
            <a:xfrm>
              <a:off x="2182065" y="4299818"/>
              <a:ext cx="19511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 플랫폼 개발 완료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11D85C6-C047-4897-84AF-268E9F7FBB32}"/>
                </a:ext>
              </a:extLst>
            </p:cNvPr>
            <p:cNvSpPr txBox="1"/>
            <p:nvPr/>
          </p:nvSpPr>
          <p:spPr>
            <a:xfrm>
              <a:off x="4133187" y="2046090"/>
              <a:ext cx="18913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GW</a:t>
              </a:r>
              <a:r>
                <a:rPr lang="ko-KR" altLang="en-US" sz="1050" dirty="0"/>
                <a:t>와 메타버스 플랫폼 연동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F7E49AA-A63C-4927-AADA-5DEC3EA89183}"/>
                </a:ext>
              </a:extLst>
            </p:cNvPr>
            <p:cNvSpPr txBox="1"/>
            <p:nvPr/>
          </p:nvSpPr>
          <p:spPr>
            <a:xfrm>
              <a:off x="7509999" y="2037169"/>
              <a:ext cx="222822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 플랫폼 사업의 영역 확산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BDE5B31-E6A0-4EF7-A096-AD8ADB586E5B}"/>
                </a:ext>
              </a:extLst>
            </p:cNvPr>
            <p:cNvSpPr txBox="1"/>
            <p:nvPr/>
          </p:nvSpPr>
          <p:spPr>
            <a:xfrm>
              <a:off x="5808097" y="4316493"/>
              <a:ext cx="2047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유지보수 및 신기능 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653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Ⅳ.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계획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21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FCAC4-6C5C-4F7D-93E0-75FABFFC6FCE}"/>
              </a:ext>
            </a:extLst>
          </p:cNvPr>
          <p:cNvSpPr txBox="1"/>
          <p:nvPr/>
        </p:nvSpPr>
        <p:spPr>
          <a:xfrm>
            <a:off x="804269" y="658842"/>
            <a:ext cx="785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안</a:t>
            </a:r>
            <a:r>
              <a:rPr lang="en-US" altLang="ko-KR" b="1" dirty="0"/>
              <a:t>) </a:t>
            </a:r>
            <a:r>
              <a:rPr lang="ko-KR" altLang="en-US" b="1" dirty="0" err="1"/>
              <a:t>메이븐</a:t>
            </a:r>
            <a:r>
              <a:rPr lang="ko-KR" altLang="en-US" b="1" dirty="0"/>
              <a:t> 클라우드처럼 관련 회사 인수 후 협력 </a:t>
            </a:r>
            <a:r>
              <a:rPr lang="en-US" altLang="ko-KR" b="1" dirty="0"/>
              <a:t>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8DA2A-D324-47A0-994F-97DDBC29D78A}"/>
              </a:ext>
            </a:extLst>
          </p:cNvPr>
          <p:cNvSpPr txBox="1"/>
          <p:nvPr/>
        </p:nvSpPr>
        <p:spPr>
          <a:xfrm>
            <a:off x="1346655" y="1120507"/>
            <a:ext cx="8841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메타버스 기술을 가지고 있는 회사와 협업하여 </a:t>
            </a:r>
            <a:r>
              <a:rPr lang="en-US" altLang="ko-KR" b="1" dirty="0"/>
              <a:t>GW</a:t>
            </a:r>
            <a:r>
              <a:rPr lang="ko-KR" altLang="en-US" b="1" dirty="0"/>
              <a:t> 연동</a:t>
            </a:r>
            <a:endParaRPr lang="en-US" altLang="ko-KR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8DBCEF-ED19-4F45-8F3D-E15699BBEC7F}"/>
              </a:ext>
            </a:extLst>
          </p:cNvPr>
          <p:cNvGrpSpPr/>
          <p:nvPr/>
        </p:nvGrpSpPr>
        <p:grpSpPr>
          <a:xfrm>
            <a:off x="0" y="2039794"/>
            <a:ext cx="9940505" cy="2555357"/>
            <a:chOff x="0" y="2039794"/>
            <a:chExt cx="9940505" cy="2555357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85122E7-526D-42D0-90BD-AF721184EA04}"/>
                </a:ext>
              </a:extLst>
            </p:cNvPr>
            <p:cNvCxnSpPr/>
            <p:nvPr/>
          </p:nvCxnSpPr>
          <p:spPr>
            <a:xfrm>
              <a:off x="0" y="3429000"/>
              <a:ext cx="9907588" cy="0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AAFB8AA-A02A-4E56-8851-A1296B54541F}"/>
                </a:ext>
              </a:extLst>
            </p:cNvPr>
            <p:cNvSpPr/>
            <p:nvPr/>
          </p:nvSpPr>
          <p:spPr>
            <a:xfrm>
              <a:off x="891415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02E1BC3-ACA5-4545-8846-CA92C247B49C}"/>
                </a:ext>
              </a:extLst>
            </p:cNvPr>
            <p:cNvSpPr/>
            <p:nvPr/>
          </p:nvSpPr>
          <p:spPr>
            <a:xfrm>
              <a:off x="3023138" y="3270177"/>
              <a:ext cx="305983" cy="3021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DB52646-2C76-4BE6-89B1-668B59A30121}"/>
                </a:ext>
              </a:extLst>
            </p:cNvPr>
            <p:cNvCxnSpPr>
              <a:cxnSpLocks/>
            </p:cNvCxnSpPr>
            <p:nvPr/>
          </p:nvCxnSpPr>
          <p:spPr>
            <a:xfrm>
              <a:off x="9661556" y="3131741"/>
              <a:ext cx="246032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0CCCAC0-72A2-45F9-8213-CD4E45CFA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639" y="3392784"/>
              <a:ext cx="311866" cy="322152"/>
            </a:xfrm>
            <a:prstGeom prst="line">
              <a:avLst/>
            </a:prstGeom>
            <a:ln w="47625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41" name="그래픽 40" descr="기어가는 윤곽선">
              <a:extLst>
                <a:ext uri="{FF2B5EF4-FFF2-40B4-BE49-F238E27FC236}">
                  <a16:creationId xmlns:a16="http://schemas.microsoft.com/office/drawing/2014/main" id="{E62891C2-CBD5-42EA-A684-5B6FC2D75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7170" y="3107952"/>
              <a:ext cx="637562" cy="637562"/>
            </a:xfrm>
            <a:prstGeom prst="rect">
              <a:avLst/>
            </a:prstGeom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2B9FAFF-E613-429A-BB05-1E575D6C7FC7}"/>
                </a:ext>
              </a:extLst>
            </p:cNvPr>
            <p:cNvSpPr/>
            <p:nvPr/>
          </p:nvSpPr>
          <p:spPr>
            <a:xfrm>
              <a:off x="6678942" y="3267544"/>
              <a:ext cx="305983" cy="3021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538D6EB-0FE9-46F9-81C6-1AB98D93C3FF}"/>
                </a:ext>
              </a:extLst>
            </p:cNvPr>
            <p:cNvSpPr/>
            <p:nvPr/>
          </p:nvSpPr>
          <p:spPr>
            <a:xfrm>
              <a:off x="4653666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77365A-814E-4C57-AB0B-9643DD84907E}"/>
                </a:ext>
              </a:extLst>
            </p:cNvPr>
            <p:cNvSpPr/>
            <p:nvPr/>
          </p:nvSpPr>
          <p:spPr>
            <a:xfrm>
              <a:off x="8208995" y="3039694"/>
              <a:ext cx="807178" cy="8283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래픽 44" descr="걷기 윤곽선">
              <a:extLst>
                <a:ext uri="{FF2B5EF4-FFF2-40B4-BE49-F238E27FC236}">
                  <a16:creationId xmlns:a16="http://schemas.microsoft.com/office/drawing/2014/main" id="{E4E342B9-DC3E-484A-9B25-D2FD23647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38474" y="3099842"/>
              <a:ext cx="637562" cy="637562"/>
            </a:xfrm>
            <a:prstGeom prst="rect">
              <a:avLst/>
            </a:prstGeom>
          </p:spPr>
        </p:pic>
        <p:pic>
          <p:nvPicPr>
            <p:cNvPr id="46" name="그래픽 45" descr="실행 윤곽선">
              <a:extLst>
                <a:ext uri="{FF2B5EF4-FFF2-40B4-BE49-F238E27FC236}">
                  <a16:creationId xmlns:a16="http://schemas.microsoft.com/office/drawing/2014/main" id="{3C6ECAF3-074A-4EEE-83A9-816D1F566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90840" y="3116209"/>
              <a:ext cx="643485" cy="643485"/>
            </a:xfrm>
            <a:prstGeom prst="rect">
              <a:avLst/>
            </a:prstGeom>
          </p:spPr>
        </p:pic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3F3C4440-6D1F-42F5-9E57-67D898512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3469" y="2344848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9BF80B91-DFA9-4DBC-879C-2FB504363789}"/>
                </a:ext>
              </a:extLst>
            </p:cNvPr>
            <p:cNvCxnSpPr>
              <a:stCxn id="38" idx="4"/>
            </p:cNvCxnSpPr>
            <p:nvPr/>
          </p:nvCxnSpPr>
          <p:spPr>
            <a:xfrm flipH="1">
              <a:off x="3176129" y="3572335"/>
              <a:ext cx="1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415E0097-0BA8-465B-9ADA-946F0C0A8943}"/>
                </a:ext>
              </a:extLst>
            </p:cNvPr>
            <p:cNvCxnSpPr>
              <a:stCxn id="43" idx="0"/>
            </p:cNvCxnSpPr>
            <p:nvPr/>
          </p:nvCxnSpPr>
          <p:spPr>
            <a:xfrm flipV="1">
              <a:off x="5057255" y="2344848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B696BBC0-C4CA-45DC-B808-49660D527E7A}"/>
                </a:ext>
              </a:extLst>
            </p:cNvPr>
            <p:cNvCxnSpPr>
              <a:cxnSpLocks/>
              <a:stCxn id="42" idx="4"/>
            </p:cNvCxnSpPr>
            <p:nvPr/>
          </p:nvCxnSpPr>
          <p:spPr>
            <a:xfrm>
              <a:off x="6831934" y="3569703"/>
              <a:ext cx="0" cy="72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79BF2D-773C-4A0C-B78B-BAAE9B842CFE}"/>
                </a:ext>
              </a:extLst>
            </p:cNvPr>
            <p:cNvSpPr txBox="1"/>
            <p:nvPr/>
          </p:nvSpPr>
          <p:spPr>
            <a:xfrm>
              <a:off x="199018" y="3916605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단기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(6M ~ 1Y)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0B3AE0-7900-404F-901D-A422CCB9D37B}"/>
                </a:ext>
              </a:extLst>
            </p:cNvPr>
            <p:cNvSpPr txBox="1"/>
            <p:nvPr/>
          </p:nvSpPr>
          <p:spPr>
            <a:xfrm>
              <a:off x="3942804" y="3930325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중기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(1Y ~ 2Y)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CC6394-ED7C-4F18-B134-962DB908DD65}"/>
                </a:ext>
              </a:extLst>
            </p:cNvPr>
            <p:cNvSpPr txBox="1"/>
            <p:nvPr/>
          </p:nvSpPr>
          <p:spPr>
            <a:xfrm>
              <a:off x="7498131" y="3948820"/>
              <a:ext cx="222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장기</a:t>
              </a:r>
              <a:endPara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(3Y ~ )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BC9408-E9B4-4138-A7D8-1CAC1258697F}"/>
                </a:ext>
              </a:extLst>
            </p:cNvPr>
            <p:cNvSpPr txBox="1"/>
            <p:nvPr/>
          </p:nvSpPr>
          <p:spPr>
            <a:xfrm>
              <a:off x="289632" y="2039794"/>
              <a:ext cx="20476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 플랫폼 기업 물색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CF486F-FFE6-4E52-9D38-4CEA90CB271F}"/>
                </a:ext>
              </a:extLst>
            </p:cNvPr>
            <p:cNvSpPr txBox="1"/>
            <p:nvPr/>
          </p:nvSpPr>
          <p:spPr>
            <a:xfrm>
              <a:off x="2182065" y="4299818"/>
              <a:ext cx="19511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GW</a:t>
              </a:r>
              <a:r>
                <a:rPr lang="ko-KR" altLang="en-US" sz="1050" dirty="0"/>
                <a:t>와 메타버스 플랫폼 연동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E79055B-9FAD-4147-9CA1-793C2AE720AD}"/>
                </a:ext>
              </a:extLst>
            </p:cNvPr>
            <p:cNvSpPr txBox="1"/>
            <p:nvPr/>
          </p:nvSpPr>
          <p:spPr>
            <a:xfrm>
              <a:off x="4133187" y="2046090"/>
              <a:ext cx="18913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유지보수 및 신기능 개발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5E6B1A-FA3B-4781-9A47-E1261B04601B}"/>
                </a:ext>
              </a:extLst>
            </p:cNvPr>
            <p:cNvSpPr txBox="1"/>
            <p:nvPr/>
          </p:nvSpPr>
          <p:spPr>
            <a:xfrm>
              <a:off x="5720468" y="4325116"/>
              <a:ext cx="222890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메타버스 플랫폼 사업의 영역 확산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22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Ⅴ.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결론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22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E44B1FE-ABA1-4B18-9C70-D08D7AF9E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113814"/>
              </p:ext>
            </p:extLst>
          </p:nvPr>
        </p:nvGraphicFramePr>
        <p:xfrm>
          <a:off x="421659" y="517412"/>
          <a:ext cx="9064270" cy="2462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854">
                  <a:extLst>
                    <a:ext uri="{9D8B030D-6E8A-4147-A177-3AD203B41FA5}">
                      <a16:colId xmlns:a16="http://schemas.microsoft.com/office/drawing/2014/main" val="653708336"/>
                    </a:ext>
                  </a:extLst>
                </a:gridCol>
                <a:gridCol w="3625708">
                  <a:extLst>
                    <a:ext uri="{9D8B030D-6E8A-4147-A177-3AD203B41FA5}">
                      <a16:colId xmlns:a16="http://schemas.microsoft.com/office/drawing/2014/main" val="3038311"/>
                    </a:ext>
                  </a:extLst>
                </a:gridCol>
                <a:gridCol w="3625708">
                  <a:extLst>
                    <a:ext uri="{9D8B030D-6E8A-4147-A177-3AD203B41FA5}">
                      <a16:colId xmlns:a16="http://schemas.microsoft.com/office/drawing/2014/main" val="1371444300"/>
                    </a:ext>
                  </a:extLst>
                </a:gridCol>
              </a:tblGrid>
              <a:tr h="4925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886538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280988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348564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24051"/>
                  </a:ext>
                </a:extLst>
              </a:tr>
              <a:tr h="492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투자비용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/>
                        <a:t>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691707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738B1-AD13-4D1C-9731-0B8056B09446}"/>
              </a:ext>
            </a:extLst>
          </p:cNvPr>
          <p:cNvCxnSpPr>
            <a:cxnSpLocks/>
          </p:cNvCxnSpPr>
          <p:nvPr/>
        </p:nvCxnSpPr>
        <p:spPr>
          <a:xfrm flipH="1" flipV="1">
            <a:off x="421659" y="720035"/>
            <a:ext cx="1814547" cy="4569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863B9A-C1FB-4016-9FD7-53C226564E39}"/>
              </a:ext>
            </a:extLst>
          </p:cNvPr>
          <p:cNvSpPr txBox="1"/>
          <p:nvPr/>
        </p:nvSpPr>
        <p:spPr>
          <a:xfrm>
            <a:off x="421659" y="3101102"/>
            <a:ext cx="90642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안 </a:t>
            </a:r>
            <a:r>
              <a:rPr lang="en-US" altLang="ko-KR" dirty="0"/>
              <a:t>: </a:t>
            </a:r>
            <a:r>
              <a:rPr lang="ko-KR" altLang="en-US" dirty="0"/>
              <a:t>시간은 더디게 걸리지만</a:t>
            </a:r>
            <a:r>
              <a:rPr lang="en-US" altLang="ko-KR" dirty="0"/>
              <a:t>, </a:t>
            </a:r>
            <a:r>
              <a:rPr lang="ko-KR" altLang="en-US" dirty="0"/>
              <a:t>메타버스 플랫폼 기술력 획득 가능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안 </a:t>
            </a:r>
            <a:r>
              <a:rPr lang="en-US" altLang="ko-KR" dirty="0"/>
              <a:t>: </a:t>
            </a:r>
            <a:r>
              <a:rPr lang="ko-KR" altLang="en-US" dirty="0"/>
              <a:t>계획대비 빠르게 진행가능</a:t>
            </a:r>
            <a:r>
              <a:rPr lang="en-US" altLang="ko-KR" dirty="0"/>
              <a:t>, </a:t>
            </a:r>
            <a:r>
              <a:rPr lang="ko-KR" altLang="en-US" dirty="0"/>
              <a:t>빠른 시간내로 손익분기점 돌파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“GW</a:t>
            </a:r>
            <a:r>
              <a:rPr lang="ko-KR" altLang="en-US" dirty="0"/>
              <a:t> </a:t>
            </a:r>
            <a:r>
              <a:rPr lang="en-US" altLang="ko-KR" dirty="0"/>
              <a:t>on</a:t>
            </a:r>
            <a:r>
              <a:rPr lang="ko-KR" altLang="en-US" dirty="0"/>
              <a:t> </a:t>
            </a:r>
            <a:r>
              <a:rPr lang="en-US" altLang="ko-KR" dirty="0"/>
              <a:t>Metaverse”</a:t>
            </a:r>
            <a:r>
              <a:rPr lang="ko-KR" altLang="en-US" dirty="0"/>
              <a:t>는 클라우드 기반의 서비스로 비용 부담을 느끼는 소규모의 </a:t>
            </a:r>
            <a:r>
              <a:rPr lang="ko-KR" altLang="en-US" dirty="0" err="1"/>
              <a:t>스타트업부터</a:t>
            </a:r>
            <a:r>
              <a:rPr lang="en-US" altLang="ko-KR" dirty="0"/>
              <a:t> 100</a:t>
            </a:r>
            <a:r>
              <a:rPr lang="ko-KR" altLang="en-US" dirty="0"/>
              <a:t>미만의 작은 중소기업</a:t>
            </a:r>
            <a:r>
              <a:rPr lang="en-US" altLang="ko-KR" dirty="0"/>
              <a:t>, </a:t>
            </a:r>
            <a:r>
              <a:rPr lang="ko-KR" altLang="en-US" dirty="0"/>
              <a:t>크게는 금융권</a:t>
            </a:r>
            <a:r>
              <a:rPr lang="en-US" altLang="ko-KR" dirty="0"/>
              <a:t>, </a:t>
            </a:r>
            <a:r>
              <a:rPr lang="ko-KR" altLang="en-US" dirty="0"/>
              <a:t>대기업까지 다양한 고객층을 확보할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메타버스 플랫폼 사업 영역의 확산으로 </a:t>
            </a:r>
            <a:r>
              <a:rPr lang="en-US" altLang="ko-KR" dirty="0"/>
              <a:t>B2B → B2B&amp;</a:t>
            </a:r>
            <a:r>
              <a:rPr lang="ko-KR" altLang="en-US" dirty="0"/>
              <a:t> </a:t>
            </a:r>
            <a:r>
              <a:rPr lang="en-US" altLang="ko-KR" dirty="0"/>
              <a:t>B2C</a:t>
            </a:r>
          </a:p>
          <a:p>
            <a:endParaRPr lang="en-US" altLang="ko-KR" dirty="0"/>
          </a:p>
          <a:p>
            <a:r>
              <a:rPr lang="ko-KR" altLang="en-US" dirty="0"/>
              <a:t>마케팅 홍보 및 광고가 생명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핸디소프트가 초기 그룹웨어 시장을 선점했듯 메타버스 </a:t>
            </a:r>
            <a:r>
              <a:rPr lang="en-US" altLang="ko-KR" dirty="0"/>
              <a:t>+ </a:t>
            </a:r>
            <a:r>
              <a:rPr lang="ko-KR" altLang="en-US" dirty="0"/>
              <a:t>협업 툴 시장도 선점하자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993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1ABEDF3-FF80-4E50-9972-C1C9DF882043}"/>
              </a:ext>
            </a:extLst>
          </p:cNvPr>
          <p:cNvSpPr/>
          <p:nvPr/>
        </p:nvSpPr>
        <p:spPr>
          <a:xfrm>
            <a:off x="2535355" y="2336017"/>
            <a:ext cx="523412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dirty="0">
                <a:solidFill>
                  <a:srgbClr val="032E6C"/>
                </a:solidFill>
                <a:latin typeface="+mn-ea"/>
              </a:rPr>
              <a:t>이기는 것이 회사의 습관이 되도록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1C196E-E339-4AF8-86B2-18855E6F7CC9}"/>
              </a:ext>
            </a:extLst>
          </p:cNvPr>
          <p:cNvSpPr/>
          <p:nvPr/>
        </p:nvSpPr>
        <p:spPr>
          <a:xfrm>
            <a:off x="2458411" y="2813071"/>
            <a:ext cx="531106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32E6C"/>
                </a:solidFill>
              </a:rPr>
              <a:t>확 바뀝시다</a:t>
            </a:r>
            <a:r>
              <a:rPr lang="en-US" altLang="ko-KR" sz="7200" b="1" dirty="0">
                <a:solidFill>
                  <a:srgbClr val="032E6C"/>
                </a:solidFill>
              </a:rPr>
              <a:t>!</a:t>
            </a:r>
            <a:endParaRPr lang="ko-KR" altLang="en-US" sz="7200" b="1" dirty="0">
              <a:solidFill>
                <a:srgbClr val="032E6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5F01B1-F70C-4618-A19A-481DDFADCFC6}"/>
              </a:ext>
            </a:extLst>
          </p:cNvPr>
          <p:cNvSpPr txBox="1"/>
          <p:nvPr/>
        </p:nvSpPr>
        <p:spPr>
          <a:xfrm>
            <a:off x="3309155" y="5807621"/>
            <a:ext cx="32892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핸디소프트 </a:t>
            </a:r>
            <a:r>
              <a:rPr lang="en-US" altLang="ko-KR" sz="1600" i="1" spc="-80" dirty="0">
                <a:solidFill>
                  <a:srgbClr val="AEAEAE"/>
                </a:solidFill>
              </a:rPr>
              <a:t>Working Smart, Living Smart</a:t>
            </a:r>
            <a:endParaRPr lang="ko-KR" altLang="en-US" sz="1600" i="1" spc="-80" dirty="0">
              <a:solidFill>
                <a:srgbClr val="AEAEAE"/>
              </a:solidFill>
            </a:endParaRPr>
          </a:p>
          <a:p>
            <a:endParaRPr lang="ko-KR" altLang="en-US" sz="17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3260EF9-D530-4304-8658-EFF205BD7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92" y="5667769"/>
            <a:ext cx="876908" cy="27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61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24925E3D-0866-41C2-B28E-68E2E2164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65" y="1300162"/>
            <a:ext cx="54673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3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D8732-92D9-4A33-8022-BCC4F1198F3C}"/>
              </a:ext>
            </a:extLst>
          </p:cNvPr>
          <p:cNvSpPr txBox="1"/>
          <p:nvPr/>
        </p:nvSpPr>
        <p:spPr>
          <a:xfrm>
            <a:off x="3176314" y="567020"/>
            <a:ext cx="37618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ea typeface="맑은 고딕"/>
              </a:rPr>
              <a:t>Why</a:t>
            </a:r>
            <a:r>
              <a:rPr lang="ko-KR" altLang="en-US" sz="2400" b="1" dirty="0">
                <a:ea typeface="맑은 고딕"/>
              </a:rPr>
              <a:t> </a:t>
            </a:r>
            <a:r>
              <a:rPr lang="ko-KR" altLang="en-US" sz="2400" b="1" dirty="0" err="1">
                <a:ea typeface="맑은 고딕"/>
              </a:rPr>
              <a:t>is</a:t>
            </a:r>
            <a:r>
              <a:rPr lang="ko-KR" altLang="en-US" sz="2400" b="1" dirty="0">
                <a:ea typeface="맑은 고딕"/>
              </a:rPr>
              <a:t> </a:t>
            </a:r>
            <a:r>
              <a:rPr lang="ko-KR" altLang="en-US" sz="2400" b="1" dirty="0" err="1">
                <a:ea typeface="맑은 고딕"/>
              </a:rPr>
              <a:t>it</a:t>
            </a:r>
            <a:r>
              <a:rPr lang="ko-KR" altLang="en-US" sz="2400" b="1" dirty="0">
                <a:ea typeface="맑은 고딕"/>
              </a:rPr>
              <a:t> </a:t>
            </a:r>
            <a:r>
              <a:rPr lang="en-US" altLang="ko-KR" sz="2400" b="1" dirty="0">
                <a:ea typeface="맑은 고딕"/>
              </a:rPr>
              <a:t>Recruiting Service</a:t>
            </a:r>
            <a:r>
              <a:rPr lang="ko-KR" altLang="en-US" sz="2400" b="1" dirty="0">
                <a:ea typeface="맑은 고딕"/>
              </a:rPr>
              <a:t>?</a:t>
            </a:r>
            <a:endParaRPr lang="ko-KR" altLang="en-US" sz="24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422452-85E1-408B-8F6E-CC53C4E14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27" y="2490288"/>
            <a:ext cx="481965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65B41A7-03A2-46D9-8FAA-CD9B1E14445B}"/>
              </a:ext>
            </a:extLst>
          </p:cNvPr>
          <p:cNvSpPr/>
          <p:nvPr/>
        </p:nvSpPr>
        <p:spPr>
          <a:xfrm>
            <a:off x="4584526" y="3043729"/>
            <a:ext cx="4819649" cy="494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5760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4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A91416-CCEF-4CC7-A3FC-44EC3AD26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001" y="2927123"/>
            <a:ext cx="5505450" cy="344805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A038C4-7C81-425A-965D-FE4AFA642066}"/>
              </a:ext>
            </a:extLst>
          </p:cNvPr>
          <p:cNvSpPr/>
          <p:nvPr/>
        </p:nvSpPr>
        <p:spPr>
          <a:xfrm>
            <a:off x="4232002" y="3900377"/>
            <a:ext cx="3371958" cy="633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E6A0B0-EB17-4587-AC97-02DCA1CBF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37" y="606589"/>
            <a:ext cx="6354617" cy="376435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18647A-B6C1-4519-8397-CB4FB5003F68}"/>
              </a:ext>
            </a:extLst>
          </p:cNvPr>
          <p:cNvSpPr/>
          <p:nvPr/>
        </p:nvSpPr>
        <p:spPr>
          <a:xfrm>
            <a:off x="4130298" y="2927123"/>
            <a:ext cx="2208960" cy="761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9655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5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FFE210-DC5A-4842-9C92-B10EA3723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52" y="810667"/>
            <a:ext cx="7180821" cy="28276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038F28-090A-4420-BA08-C68C59DFE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336" y="2830887"/>
            <a:ext cx="6007308" cy="36865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75218A-554E-4A28-9FF5-9C97ABAF3612}"/>
              </a:ext>
            </a:extLst>
          </p:cNvPr>
          <p:cNvSpPr/>
          <p:nvPr/>
        </p:nvSpPr>
        <p:spPr>
          <a:xfrm>
            <a:off x="5057254" y="1933644"/>
            <a:ext cx="1189541" cy="84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A038C4-7C81-425A-965D-FE4AFA642066}"/>
              </a:ext>
            </a:extLst>
          </p:cNvPr>
          <p:cNvSpPr/>
          <p:nvPr/>
        </p:nvSpPr>
        <p:spPr>
          <a:xfrm>
            <a:off x="5255393" y="3271629"/>
            <a:ext cx="3715351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11558A-4A24-42BF-B42D-831BB7EECE5D}"/>
              </a:ext>
            </a:extLst>
          </p:cNvPr>
          <p:cNvSpPr/>
          <p:nvPr/>
        </p:nvSpPr>
        <p:spPr>
          <a:xfrm>
            <a:off x="5391293" y="4553079"/>
            <a:ext cx="3715351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12991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6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B8820-51AC-44E2-A95F-299A983CA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5" y="676749"/>
            <a:ext cx="5467350" cy="21050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75218A-554E-4A28-9FF5-9C97ABAF3612}"/>
              </a:ext>
            </a:extLst>
          </p:cNvPr>
          <p:cNvSpPr/>
          <p:nvPr/>
        </p:nvSpPr>
        <p:spPr>
          <a:xfrm>
            <a:off x="3764253" y="1471631"/>
            <a:ext cx="1189541" cy="84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90A182-6223-4982-B190-A933FC11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080" y="2300979"/>
            <a:ext cx="6345427" cy="40861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A038C4-7C81-425A-965D-FE4AFA642066}"/>
              </a:ext>
            </a:extLst>
          </p:cNvPr>
          <p:cNvSpPr/>
          <p:nvPr/>
        </p:nvSpPr>
        <p:spPr>
          <a:xfrm>
            <a:off x="1906577" y="2807663"/>
            <a:ext cx="6043890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51B712-0B1A-4042-AC01-0A95BC387E06}"/>
              </a:ext>
            </a:extLst>
          </p:cNvPr>
          <p:cNvSpPr/>
          <p:nvPr/>
        </p:nvSpPr>
        <p:spPr>
          <a:xfrm>
            <a:off x="1906577" y="3487139"/>
            <a:ext cx="6043890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5BF465-E844-472F-951C-415CD6FF96B8}"/>
              </a:ext>
            </a:extLst>
          </p:cNvPr>
          <p:cNvSpPr/>
          <p:nvPr/>
        </p:nvSpPr>
        <p:spPr>
          <a:xfrm>
            <a:off x="1906577" y="4787213"/>
            <a:ext cx="6043890" cy="682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37653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7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F11505-0ACA-43DF-8DC7-D37B17737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56" y="811644"/>
            <a:ext cx="5476875" cy="23812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75218A-554E-4A28-9FF5-9C97ABAF3612}"/>
              </a:ext>
            </a:extLst>
          </p:cNvPr>
          <p:cNvSpPr/>
          <p:nvPr/>
        </p:nvSpPr>
        <p:spPr>
          <a:xfrm>
            <a:off x="2530222" y="1214924"/>
            <a:ext cx="1189541" cy="1977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9B1FFF-156F-429F-955B-C100EE72B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967" y="3309451"/>
            <a:ext cx="6746475" cy="287959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5BF465-E844-472F-951C-415CD6FF96B8}"/>
              </a:ext>
            </a:extLst>
          </p:cNvPr>
          <p:cNvSpPr/>
          <p:nvPr/>
        </p:nvSpPr>
        <p:spPr>
          <a:xfrm>
            <a:off x="3124991" y="3896704"/>
            <a:ext cx="4642595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D803C0-1BBB-450D-BDEC-8967E167CF29}"/>
              </a:ext>
            </a:extLst>
          </p:cNvPr>
          <p:cNvSpPr/>
          <p:nvPr/>
        </p:nvSpPr>
        <p:spPr>
          <a:xfrm>
            <a:off x="3124990" y="4815916"/>
            <a:ext cx="4642595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45717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8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F8F659-5B8F-4E57-BC1F-0C42BB8E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9" y="662371"/>
            <a:ext cx="6981825" cy="25527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79F0A5-F3A6-496F-A8F5-0B96D0F7748A}"/>
              </a:ext>
            </a:extLst>
          </p:cNvPr>
          <p:cNvSpPr/>
          <p:nvPr/>
        </p:nvSpPr>
        <p:spPr>
          <a:xfrm>
            <a:off x="1222408" y="2501281"/>
            <a:ext cx="3214838" cy="501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BBA32EA-0ED7-4958-A155-B31B4802C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301" y="3125818"/>
            <a:ext cx="6772275" cy="32004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9BFE9E-9490-4A1F-825A-61A8D646A6D7}"/>
              </a:ext>
            </a:extLst>
          </p:cNvPr>
          <p:cNvSpPr/>
          <p:nvPr/>
        </p:nvSpPr>
        <p:spPr>
          <a:xfrm>
            <a:off x="2396691" y="3752888"/>
            <a:ext cx="1511166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B89EB-ADB5-4846-8B08-467A074A07A5}"/>
              </a:ext>
            </a:extLst>
          </p:cNvPr>
          <p:cNvSpPr/>
          <p:nvPr/>
        </p:nvSpPr>
        <p:spPr>
          <a:xfrm>
            <a:off x="2270301" y="4206803"/>
            <a:ext cx="1637556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BD5813-C66D-46B1-BA55-89515515D4F0}"/>
              </a:ext>
            </a:extLst>
          </p:cNvPr>
          <p:cNvSpPr/>
          <p:nvPr/>
        </p:nvSpPr>
        <p:spPr>
          <a:xfrm>
            <a:off x="3041583" y="4728988"/>
            <a:ext cx="866274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5C09BC-C1B8-468E-8E0B-7315FA09E2F2}"/>
              </a:ext>
            </a:extLst>
          </p:cNvPr>
          <p:cNvSpPr/>
          <p:nvPr/>
        </p:nvSpPr>
        <p:spPr>
          <a:xfrm>
            <a:off x="2396691" y="5224603"/>
            <a:ext cx="1511166" cy="453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0224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altLang="ko-KR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9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C65B2D-15F3-40D6-86C1-AC450EA27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081" y="1419225"/>
            <a:ext cx="7591425" cy="4019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88186D-FA9B-4B76-BCCF-D891FB90F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206" y="5665170"/>
            <a:ext cx="77343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18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11517</TotalTime>
  <Words>798</Words>
  <Application>Microsoft Office PowerPoint</Application>
  <PresentationFormat>사용자 지정</PresentationFormat>
  <Paragraphs>172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Noto Sans CJK KR Medium</vt:lpstr>
      <vt:lpstr>Gulim</vt:lpstr>
      <vt:lpstr>맑은 고딕</vt:lpstr>
      <vt:lpstr>맑은 고딕</vt:lpstr>
      <vt:lpstr>맑은고딕</vt:lpstr>
      <vt:lpstr>Arial</vt:lpstr>
      <vt:lpstr>Calibri</vt:lpstr>
      <vt:lpstr>Calibri Light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오 제윤</cp:lastModifiedBy>
  <cp:revision>828</cp:revision>
  <cp:lastPrinted>2019-11-14T01:03:17Z</cp:lastPrinted>
  <dcterms:created xsi:type="dcterms:W3CDTF">2018-07-12T00:02:57Z</dcterms:created>
  <dcterms:modified xsi:type="dcterms:W3CDTF">2022-04-05T01:17:15Z</dcterms:modified>
</cp:coreProperties>
</file>